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7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E24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5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A4C4-5B0B-2638-066A-3599A3387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2EE66E-79F9-BA42-F66C-10027065E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30F7F-1E75-E349-6335-A99189D7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4F3E-721E-4CA1-B299-184A61464A7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190E0-0243-89E1-7DCC-130073B89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05EAE-2848-E930-2271-97E21090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B467-3BEB-4EE2-BEB3-D964FF175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39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59FE-D22A-1760-BF60-F741161A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CD3BFD-0645-D9E0-406D-E3DE81794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16C5B-6F04-84B3-63A1-A380FB779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4F3E-721E-4CA1-B299-184A61464A7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BD95A-52ED-49FF-FA1B-F9A3ED507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6750D-A78E-B200-1A8A-902C8B8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B467-3BEB-4EE2-BEB3-D964FF175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45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5A3F8A-CE20-029F-86EA-F85720F00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645A2-B912-9951-9931-E4C8E6DD1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8BA13-F4CD-DC7D-8793-7E86667AB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4F3E-721E-4CA1-B299-184A61464A7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17D9A-07C9-5F27-6B0A-3A1A5066F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51207-DF6E-1474-D85C-20BF6818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B467-3BEB-4EE2-BEB3-D964FF175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1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E094-E1F6-A6C0-0095-2FA4FA97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A2BA2-60A9-2FF7-B131-EAF16432B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40EC1-5515-355F-B40C-A2484617F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4F3E-721E-4CA1-B299-184A61464A7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B3B12-E293-EF47-A659-F7703221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FFF39-AF29-515F-C40A-43285CA5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B467-3BEB-4EE2-BEB3-D964FF175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5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3EBCD-BC36-A2E4-692D-49B273FA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EE1EA-337D-4ECA-88B4-89D97B197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706EC-199F-C198-2360-082F041D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4F3E-721E-4CA1-B299-184A61464A7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BDD5C-1D96-9213-9C20-C7EAA24F3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68641-500D-626B-708E-ACB830DB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B467-3BEB-4EE2-BEB3-D964FF175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00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315DF-2EC1-379A-402F-4AB2FBEFD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1CB2B-C63F-F5AE-7A30-4B8D9A6B8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7C212-DB90-26BE-B654-D94756F94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14F09-7758-8F67-963C-50F563C71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4F3E-721E-4CA1-B299-184A61464A7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CC800-6DA5-9BA5-A26B-CDF52274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47695-7419-E150-27F4-63518321B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B467-3BEB-4EE2-BEB3-D964FF175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17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126DA-9023-B673-6CC5-F5456AF84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3F6C9-BF68-DB99-FD95-B60D883B9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B9863-EA9F-F96C-F3B7-449B76538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2C2DE-1BD5-9530-DACF-81CD44CA6A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7C0EF3-8EE5-9575-8E23-40F1191C0B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68600E-A1BE-4705-FE7E-5BB353E39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4F3E-721E-4CA1-B299-184A61464A7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23FEBC-CED8-3B08-2A14-B626711E7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614130-2719-A8B6-67EF-248F2A3E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B467-3BEB-4EE2-BEB3-D964FF175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A4E9F-9FC2-67AB-9C17-888C7A60F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81B8E8-AD7C-5DF1-EF03-172C3E68F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4F3E-721E-4CA1-B299-184A61464A7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2EC4B-1E5B-7C22-B71D-AC635C1E6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426FBB-A3BB-6782-B223-54629FFD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B467-3BEB-4EE2-BEB3-D964FF175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27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D42D08-9852-354F-8DC7-B4617C160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4F3E-721E-4CA1-B299-184A61464A7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E1474-7993-E9A0-D5EA-8847FD66C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D64EC-48D1-FAA8-FF09-1719093E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B467-3BEB-4EE2-BEB3-D964FF175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86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0C61-11D6-8123-597C-723021354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D519C-6A24-CAFE-7424-9A0B0060F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48EFDA-3031-3512-E013-7FEF4CC40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64E89-48CD-1309-9EBC-01D17981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4F3E-721E-4CA1-B299-184A61464A7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19922-CD08-8391-BD8D-6BE314E4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52F3E-4752-ACC2-82AD-4863BB17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B467-3BEB-4EE2-BEB3-D964FF175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93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FC7EE-4D10-0151-5AC5-94A94C27B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327964-3DE6-C6AC-C25A-FA9E607AB1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00BF4-E17B-32FE-3A3B-90FD3F1B0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33EFD-78F8-B4F0-DD42-D1C37CB5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4F3E-721E-4CA1-B299-184A61464A7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BD965-62A7-D76A-B029-5C437A58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35191-A84B-9D70-1B3B-41058196D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B467-3BEB-4EE2-BEB3-D964FF175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42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E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723E14-3596-842A-0422-8A94B18D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D3D82-1A24-C6D0-16C5-5F56D0D93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3D37-CA7B-9B2F-CBC7-CB5927246C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24F3E-721E-4CA1-B299-184A61464A7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830C2-CAB0-2F14-D482-ACD8D0B20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46BE9-5E7F-7738-569F-55F3B35A9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A8B467-3BEB-4EE2-BEB3-D964FF175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1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66000" contrast="4000"/>
                    </a14:imgEffect>
                  </a14:imgLayer>
                </a14:imgProps>
              </a:ext>
            </a:extLst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FE0E2-ACB7-E469-38B2-EE29AB4BCF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-7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7D1F2052-453E-7513-C512-36A9073E03B5}"/>
              </a:ext>
            </a:extLst>
          </p:cNvPr>
          <p:cNvSpPr/>
          <p:nvPr/>
        </p:nvSpPr>
        <p:spPr>
          <a:xfrm>
            <a:off x="1495776" y="2464378"/>
            <a:ext cx="9200448" cy="1436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F0F4F1"/>
                </a:solidFill>
                <a:latin typeface="Rockwell Extra Bold" panose="02060903040505020403" pitchFamily="18" charset="0"/>
                <a:ea typeface="Syne Extra Bold" pitchFamily="34" charset="-122"/>
                <a:cs typeface="Syne Extra Bold" pitchFamily="34" charset="-120"/>
              </a:rPr>
              <a:t>Stylish - Hack The Box Web Challenge</a:t>
            </a:r>
            <a:endParaRPr lang="en-US" sz="5400" dirty="0"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539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FD6AB-190F-B386-0EF6-1DD8C46A2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2E0AE39-1F6E-DC39-6249-76B5B0EB5BD3}"/>
              </a:ext>
            </a:extLst>
          </p:cNvPr>
          <p:cNvSpPr/>
          <p:nvPr/>
        </p:nvSpPr>
        <p:spPr>
          <a:xfrm>
            <a:off x="887329" y="327153"/>
            <a:ext cx="10554703" cy="1170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38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Final Step: Extracting the Flag with </a:t>
            </a:r>
            <a:r>
              <a:rPr lang="en-US" sz="3800" b="1" dirty="0" err="1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sqlmap</a:t>
            </a:r>
            <a:endParaRPr lang="en-US" sz="38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7BF833DD-96A5-1A3B-0FE1-CF6947EB72C3}"/>
              </a:ext>
            </a:extLst>
          </p:cNvPr>
          <p:cNvSpPr/>
          <p:nvPr/>
        </p:nvSpPr>
        <p:spPr>
          <a:xfrm>
            <a:off x="723963" y="2019675"/>
            <a:ext cx="2403425" cy="187143"/>
          </a:xfrm>
          <a:prstGeom prst="roundRect">
            <a:avLst>
              <a:gd name="adj" fmla="val 4201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54E9EA86-045D-A402-5CA5-DEAB5BEA9C20}"/>
              </a:ext>
            </a:extLst>
          </p:cNvPr>
          <p:cNvSpPr/>
          <p:nvPr/>
        </p:nvSpPr>
        <p:spPr>
          <a:xfrm>
            <a:off x="723963" y="2487632"/>
            <a:ext cx="2403425" cy="877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Launch Automated Exploitation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A9D0173D-9E75-052C-9725-1BAEA1E0EC2D}"/>
              </a:ext>
            </a:extLst>
          </p:cNvPr>
          <p:cNvSpPr/>
          <p:nvPr/>
        </p:nvSpPr>
        <p:spPr>
          <a:xfrm>
            <a:off x="723963" y="3477300"/>
            <a:ext cx="2403425" cy="599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Executed sqlmap with targeted parameters:</a:t>
            </a:r>
            <a:endParaRPr lang="en-US" sz="17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D534FF3C-2BB8-D17E-2FE0-51A1F6B4F5CA}"/>
              </a:ext>
            </a:extLst>
          </p:cNvPr>
          <p:cNvSpPr/>
          <p:nvPr/>
        </p:nvSpPr>
        <p:spPr>
          <a:xfrm>
            <a:off x="723963" y="4375885"/>
            <a:ext cx="2064270" cy="898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highlight>
                  <a:srgbClr val="3348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sqlmap -r req_entries.txt --dbms=sqlite --level=2 --batch --dump</a:t>
            </a:r>
            <a:endParaRPr lang="en-US" sz="175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5E325531-8A0D-D3B4-1F1B-F8E6FDA4787D}"/>
              </a:ext>
            </a:extLst>
          </p:cNvPr>
          <p:cNvSpPr/>
          <p:nvPr/>
        </p:nvSpPr>
        <p:spPr>
          <a:xfrm>
            <a:off x="4812557" y="2019675"/>
            <a:ext cx="2403425" cy="187143"/>
          </a:xfrm>
          <a:prstGeom prst="roundRect">
            <a:avLst>
              <a:gd name="adj" fmla="val 4201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94E46C32-E002-93D6-0BE8-A612DD0CD2B8}"/>
              </a:ext>
            </a:extLst>
          </p:cNvPr>
          <p:cNvSpPr/>
          <p:nvPr/>
        </p:nvSpPr>
        <p:spPr>
          <a:xfrm>
            <a:off x="4812557" y="2487632"/>
            <a:ext cx="2403425" cy="877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</a:rPr>
              <a:t>Identify the table</a:t>
            </a:r>
            <a:endParaRPr lang="en-US" sz="22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6AC91A2D-47A5-01BA-411C-5BDA20FA9AFE}"/>
              </a:ext>
            </a:extLst>
          </p:cNvPr>
          <p:cNvSpPr/>
          <p:nvPr/>
        </p:nvSpPr>
        <p:spPr>
          <a:xfrm>
            <a:off x="4812557" y="3477300"/>
            <a:ext cx="2403425" cy="898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Tool discovered the critical database table: flag_4154739d.</a:t>
            </a:r>
            <a:endParaRPr lang="en-US" sz="175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C8D19EB1-172E-E7FD-DE27-0AEF48F3CD18}"/>
              </a:ext>
            </a:extLst>
          </p:cNvPr>
          <p:cNvSpPr/>
          <p:nvPr/>
        </p:nvSpPr>
        <p:spPr>
          <a:xfrm>
            <a:off x="8901151" y="2019675"/>
            <a:ext cx="2403520" cy="187143"/>
          </a:xfrm>
          <a:prstGeom prst="roundRect">
            <a:avLst>
              <a:gd name="adj" fmla="val 4201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9F03A9F4-35F8-6EE4-E897-C8FF6BB8B530}"/>
              </a:ext>
            </a:extLst>
          </p:cNvPr>
          <p:cNvSpPr/>
          <p:nvPr/>
        </p:nvSpPr>
        <p:spPr>
          <a:xfrm>
            <a:off x="8901151" y="2487632"/>
            <a:ext cx="2403520" cy="5849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Extract the Flag</a:t>
            </a:r>
            <a:endParaRPr lang="en-US" sz="22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69DD9B5A-04C7-7B60-782F-73C29681E48A}"/>
              </a:ext>
            </a:extLst>
          </p:cNvPr>
          <p:cNvSpPr/>
          <p:nvPr/>
        </p:nvSpPr>
        <p:spPr>
          <a:xfrm>
            <a:off x="8901151" y="3184839"/>
            <a:ext cx="2403520" cy="898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Successfully dumped the flag: </a:t>
            </a:r>
            <a:r>
              <a:rPr lang="en-US" sz="1600" dirty="0">
                <a:solidFill>
                  <a:schemeClr val="bg1"/>
                </a:solidFill>
              </a:rPr>
              <a:t>HTB{Wh0_S41d_tH4t_c$$_sh0uld_b3_c0ns1d3r3d_s4Fe??!}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567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13F23-F46B-EF79-4037-AD5D21FD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8C45E2-E019-0C00-9F59-A61C13B1F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04915" cy="667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24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E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398C84-52FD-86ED-378E-B9D7C9C8C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044D39F-3BA8-041A-E3ED-B537CE553305}"/>
              </a:ext>
            </a:extLst>
          </p:cNvPr>
          <p:cNvSpPr/>
          <p:nvPr/>
        </p:nvSpPr>
        <p:spPr>
          <a:xfrm>
            <a:off x="573645" y="372388"/>
            <a:ext cx="6634634" cy="11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400" b="1" dirty="0">
                <a:solidFill>
                  <a:srgbClr val="F0F4F1"/>
                </a:solidFill>
                <a:latin typeface="Syne Extra Bold" pitchFamily="34" charset="0"/>
              </a:rPr>
              <a:t>Overview of the web applications </a:t>
            </a:r>
            <a:endParaRPr lang="en-US" sz="440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27A78E74-9006-9C4B-A055-6213A161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984447"/>
            <a:ext cx="964410" cy="1092951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05AB6CA2-2A6D-02BA-EA91-CCB0E40909B7}"/>
              </a:ext>
            </a:extLst>
          </p:cNvPr>
          <p:cNvSpPr/>
          <p:nvPr/>
        </p:nvSpPr>
        <p:spPr>
          <a:xfrm>
            <a:off x="1345089" y="2166589"/>
            <a:ext cx="2411129" cy="28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Submit CSS</a:t>
            </a:r>
            <a:endParaRPr lang="en-US" sz="24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E0FB5F7D-0860-ABA2-B855-DF0B036D66B0}"/>
              </a:ext>
            </a:extLst>
          </p:cNvPr>
          <p:cNvSpPr/>
          <p:nvPr/>
        </p:nvSpPr>
        <p:spPr>
          <a:xfrm>
            <a:off x="1345089" y="2560429"/>
            <a:ext cx="5380984" cy="291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Users create custom stylesheets</a:t>
            </a:r>
            <a:endParaRPr lang="en-US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CD7E1458-5E95-E249-2EC4-770E6A496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077398"/>
            <a:ext cx="964410" cy="1092951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470DC34C-4E1E-C6A2-73EF-80833C1B8DEB}"/>
              </a:ext>
            </a:extLst>
          </p:cNvPr>
          <p:cNvSpPr/>
          <p:nvPr/>
        </p:nvSpPr>
        <p:spPr>
          <a:xfrm>
            <a:off x="1345089" y="3259540"/>
            <a:ext cx="2761398" cy="28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Admin Review</a:t>
            </a:r>
            <a:endParaRPr lang="en-US" sz="24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21F80E38-EB5F-EBB6-4B94-FCA50D4ED4B3}"/>
              </a:ext>
            </a:extLst>
          </p:cNvPr>
          <p:cNvSpPr/>
          <p:nvPr/>
        </p:nvSpPr>
        <p:spPr>
          <a:xfrm>
            <a:off x="1345089" y="3653379"/>
            <a:ext cx="5380984" cy="291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Bot visits submission on localhost</a:t>
            </a:r>
            <a:endParaRPr lang="en-US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AB2A8CD8-923B-482D-4D34-14DE01B1C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4170348"/>
            <a:ext cx="964410" cy="1092951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2583C387-13D4-6E7D-EC9A-ABBE26604833}"/>
              </a:ext>
            </a:extLst>
          </p:cNvPr>
          <p:cNvSpPr/>
          <p:nvPr/>
        </p:nvSpPr>
        <p:spPr>
          <a:xfrm>
            <a:off x="1345089" y="4352490"/>
            <a:ext cx="2726673" cy="28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Token System</a:t>
            </a:r>
            <a:endParaRPr lang="en-US" sz="24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22D2E9B6-FCAF-B215-F70D-A39C5BBFC2E5}"/>
              </a:ext>
            </a:extLst>
          </p:cNvPr>
          <p:cNvSpPr/>
          <p:nvPr/>
        </p:nvSpPr>
        <p:spPr>
          <a:xfrm>
            <a:off x="1345089" y="4746330"/>
            <a:ext cx="5380984" cy="291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Hidden </a:t>
            </a:r>
            <a:r>
              <a:rPr lang="en-US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approvalToken</a:t>
            </a: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 is used to approve the </a:t>
            </a:r>
            <a:r>
              <a:rPr lang="en-US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css</a:t>
            </a:r>
            <a:endParaRPr lang="en-US" dirty="0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71F17124-5407-6041-C6FB-12B7FB6B9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5263299"/>
            <a:ext cx="964410" cy="1092951"/>
          </a:xfrm>
          <a:prstGeom prst="rect">
            <a:avLst/>
          </a:prstGeom>
        </p:spPr>
      </p:pic>
      <p:sp>
        <p:nvSpPr>
          <p:cNvPr id="14" name="Text 7">
            <a:extLst>
              <a:ext uri="{FF2B5EF4-FFF2-40B4-BE49-F238E27FC236}">
                <a16:creationId xmlns:a16="http://schemas.microsoft.com/office/drawing/2014/main" id="{E03DF84B-563B-5A40-9622-1E181674E425}"/>
              </a:ext>
            </a:extLst>
          </p:cNvPr>
          <p:cNvSpPr/>
          <p:nvPr/>
        </p:nvSpPr>
        <p:spPr>
          <a:xfrm>
            <a:off x="1345089" y="5445441"/>
            <a:ext cx="2411129" cy="28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Approval</a:t>
            </a:r>
            <a:endParaRPr lang="en-US" sz="240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3B73F5E7-4369-E990-477D-C5C1C64E75B8}"/>
              </a:ext>
            </a:extLst>
          </p:cNvPr>
          <p:cNvSpPr/>
          <p:nvPr/>
        </p:nvSpPr>
        <p:spPr>
          <a:xfrm>
            <a:off x="1345089" y="5839281"/>
            <a:ext cx="5380984" cy="291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Unlocks comment section after approval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0DDE64-543D-EBB9-ADB8-137E5525F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865" y="851026"/>
            <a:ext cx="4632415" cy="538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7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5FFF1-2D7E-0BEF-CD6F-D20FA7167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D1C4EF9-9EAD-8751-5A52-C567F6D161AF}"/>
              </a:ext>
            </a:extLst>
          </p:cNvPr>
          <p:cNvGrpSpPr/>
          <p:nvPr/>
        </p:nvGrpSpPr>
        <p:grpSpPr>
          <a:xfrm>
            <a:off x="-1" y="0"/>
            <a:ext cx="12031579" cy="6858000"/>
            <a:chOff x="0" y="0"/>
            <a:chExt cx="13897690" cy="8229600"/>
          </a:xfrm>
        </p:grpSpPr>
        <p:pic>
          <p:nvPicPr>
            <p:cNvPr id="2" name="Image 0" descr="preencoded.png">
              <a:extLst>
                <a:ext uri="{FF2B5EF4-FFF2-40B4-BE49-F238E27FC236}">
                  <a16:creationId xmlns:a16="http://schemas.microsoft.com/office/drawing/2014/main" id="{7752C19A-D17D-8765-B135-988BC791D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486400" cy="8229600"/>
            </a:xfrm>
            <a:prstGeom prst="rect">
              <a:avLst/>
            </a:prstGeom>
          </p:spPr>
        </p:pic>
        <p:sp>
          <p:nvSpPr>
            <p:cNvPr id="3" name="Text 0">
              <a:extLst>
                <a:ext uri="{FF2B5EF4-FFF2-40B4-BE49-F238E27FC236}">
                  <a16:creationId xmlns:a16="http://schemas.microsoft.com/office/drawing/2014/main" id="{AA223E0A-129A-9312-E37A-2A89FE808AEE}"/>
                </a:ext>
              </a:extLst>
            </p:cNvPr>
            <p:cNvSpPr/>
            <p:nvPr/>
          </p:nvSpPr>
          <p:spPr>
            <a:xfrm>
              <a:off x="6219111" y="576858"/>
              <a:ext cx="7678579" cy="130849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5150"/>
                </a:lnSpc>
                <a:buNone/>
              </a:pPr>
              <a:r>
                <a:rPr lang="en-US" sz="4100" b="1" dirty="0">
                  <a:solidFill>
                    <a:srgbClr val="F0F4F1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Source Code Analysis</a:t>
              </a:r>
              <a:endParaRPr lang="en-US" sz="4100" dirty="0"/>
            </a:p>
          </p:txBody>
        </p:sp>
        <p:sp>
          <p:nvSpPr>
            <p:cNvPr id="4" name="Shape 1">
              <a:extLst>
                <a:ext uri="{FF2B5EF4-FFF2-40B4-BE49-F238E27FC236}">
                  <a16:creationId xmlns:a16="http://schemas.microsoft.com/office/drawing/2014/main" id="{D0680F4E-FEF5-A5FF-1AB6-51019967D253}"/>
                </a:ext>
              </a:extLst>
            </p:cNvPr>
            <p:cNvSpPr/>
            <p:nvPr/>
          </p:nvSpPr>
          <p:spPr>
            <a:xfrm>
              <a:off x="6454616" y="2199323"/>
              <a:ext cx="22860" cy="5453301"/>
            </a:xfrm>
            <a:prstGeom prst="roundRect">
              <a:avLst>
                <a:gd name="adj" fmla="val 384687"/>
              </a:avLst>
            </a:prstGeom>
            <a:solidFill>
              <a:srgbClr val="6D912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45768B8F-AB88-0DEC-C71C-6F6CD1373A39}"/>
                </a:ext>
              </a:extLst>
            </p:cNvPr>
            <p:cNvSpPr/>
            <p:nvPr/>
          </p:nvSpPr>
          <p:spPr>
            <a:xfrm>
              <a:off x="6667262" y="2658904"/>
              <a:ext cx="628055" cy="22860"/>
            </a:xfrm>
            <a:prstGeom prst="roundRect">
              <a:avLst>
                <a:gd name="adj" fmla="val 384687"/>
              </a:avLst>
            </a:prstGeom>
            <a:solidFill>
              <a:srgbClr val="6D912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F70FB712-7F82-12B6-E18B-E5E48A0A89DE}"/>
                </a:ext>
              </a:extLst>
            </p:cNvPr>
            <p:cNvSpPr/>
            <p:nvPr/>
          </p:nvSpPr>
          <p:spPr>
            <a:xfrm>
              <a:off x="6219111" y="2434828"/>
              <a:ext cx="471011" cy="471011"/>
            </a:xfrm>
            <a:prstGeom prst="roundRect">
              <a:avLst>
                <a:gd name="adj" fmla="val 18670"/>
              </a:avLst>
            </a:prstGeom>
            <a:solidFill>
              <a:srgbClr val="547808"/>
            </a:solidFill>
            <a:ln w="7620">
              <a:solidFill>
                <a:srgbClr val="6D9121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7" name="Image 1" descr="preencoded.png">
              <a:extLst>
                <a:ext uri="{FF2B5EF4-FFF2-40B4-BE49-F238E27FC236}">
                  <a16:creationId xmlns:a16="http://schemas.microsoft.com/office/drawing/2014/main" id="{334395FC-D7DC-DE7A-AB0B-E51734B1A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7632" y="2474059"/>
              <a:ext cx="313968" cy="392549"/>
            </a:xfrm>
            <a:prstGeom prst="rect">
              <a:avLst/>
            </a:prstGeom>
          </p:spPr>
        </p:pic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A72191DA-C0EF-7642-0005-0692AF3BC686}"/>
                </a:ext>
              </a:extLst>
            </p:cNvPr>
            <p:cNvSpPr/>
            <p:nvPr/>
          </p:nvSpPr>
          <p:spPr>
            <a:xfrm>
              <a:off x="7501533" y="2408634"/>
              <a:ext cx="2617232" cy="3270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2050" b="1" dirty="0">
                  <a:solidFill>
                    <a:srgbClr val="D7E5D8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CSP misconfiguration &amp;</a:t>
              </a:r>
            </a:p>
            <a:p>
              <a:pPr marL="0" indent="0" algn="l">
                <a:lnSpc>
                  <a:spcPts val="2550"/>
                </a:lnSpc>
                <a:buNone/>
              </a:pPr>
              <a:r>
                <a:rPr lang="en-US" sz="2050" b="1" dirty="0">
                  <a:solidFill>
                    <a:srgbClr val="D7E5D8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 comment section </a:t>
              </a:r>
              <a:r>
                <a:rPr lang="en-US" sz="2050" b="1" dirty="0" err="1">
                  <a:solidFill>
                    <a:srgbClr val="D7E5D8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vunerable</a:t>
              </a:r>
              <a:r>
                <a:rPr lang="en-US" sz="2050" b="1" dirty="0">
                  <a:solidFill>
                    <a:srgbClr val="D7E5D8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 to </a:t>
              </a:r>
              <a:r>
                <a:rPr lang="en-US" sz="2050" b="1" dirty="0" err="1">
                  <a:solidFill>
                    <a:srgbClr val="D7E5D8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sql</a:t>
              </a:r>
              <a:r>
                <a:rPr lang="en-US" sz="2050" b="1" dirty="0">
                  <a:solidFill>
                    <a:srgbClr val="D7E5D8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 injection </a:t>
              </a:r>
              <a:endParaRPr lang="en-US" sz="2050" dirty="0"/>
            </a:p>
          </p:txBody>
        </p:sp>
        <p:sp>
          <p:nvSpPr>
            <p:cNvPr id="9" name="Shape 6">
              <a:extLst>
                <a:ext uri="{FF2B5EF4-FFF2-40B4-BE49-F238E27FC236}">
                  <a16:creationId xmlns:a16="http://schemas.microsoft.com/office/drawing/2014/main" id="{7F33B137-81AE-E0C8-BDF8-2FDC2256B749}"/>
                </a:ext>
              </a:extLst>
            </p:cNvPr>
            <p:cNvSpPr/>
            <p:nvPr/>
          </p:nvSpPr>
          <p:spPr>
            <a:xfrm>
              <a:off x="6667262" y="4074557"/>
              <a:ext cx="628055" cy="22860"/>
            </a:xfrm>
            <a:prstGeom prst="roundRect">
              <a:avLst>
                <a:gd name="adj" fmla="val 384687"/>
              </a:avLst>
            </a:prstGeom>
            <a:solidFill>
              <a:srgbClr val="6D912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Shape 7">
              <a:extLst>
                <a:ext uri="{FF2B5EF4-FFF2-40B4-BE49-F238E27FC236}">
                  <a16:creationId xmlns:a16="http://schemas.microsoft.com/office/drawing/2014/main" id="{C703E60C-31AE-0DEF-9589-EBDCF653B0E6}"/>
                </a:ext>
              </a:extLst>
            </p:cNvPr>
            <p:cNvSpPr/>
            <p:nvPr/>
          </p:nvSpPr>
          <p:spPr>
            <a:xfrm>
              <a:off x="6219111" y="3850481"/>
              <a:ext cx="471011" cy="471011"/>
            </a:xfrm>
            <a:prstGeom prst="roundRect">
              <a:avLst>
                <a:gd name="adj" fmla="val 18670"/>
              </a:avLst>
            </a:prstGeom>
            <a:solidFill>
              <a:srgbClr val="547808"/>
            </a:solidFill>
            <a:ln w="7620">
              <a:solidFill>
                <a:srgbClr val="6D9121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1" name="Image 2" descr="preencoded.png">
              <a:extLst>
                <a:ext uri="{FF2B5EF4-FFF2-40B4-BE49-F238E27FC236}">
                  <a16:creationId xmlns:a16="http://schemas.microsoft.com/office/drawing/2014/main" id="{88B94DB3-EB4E-0F92-765C-86ACA80FA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7632" y="3889712"/>
              <a:ext cx="313968" cy="392549"/>
            </a:xfrm>
            <a:prstGeom prst="rect">
              <a:avLst/>
            </a:prstGeom>
          </p:spPr>
        </p:pic>
        <p:sp>
          <p:nvSpPr>
            <p:cNvPr id="12" name="Text 8">
              <a:extLst>
                <a:ext uri="{FF2B5EF4-FFF2-40B4-BE49-F238E27FC236}">
                  <a16:creationId xmlns:a16="http://schemas.microsoft.com/office/drawing/2014/main" id="{EFDEAA3C-2B80-BB42-800B-FDF295904332}"/>
                </a:ext>
              </a:extLst>
            </p:cNvPr>
            <p:cNvSpPr/>
            <p:nvPr/>
          </p:nvSpPr>
          <p:spPr>
            <a:xfrm>
              <a:off x="7501533" y="3824288"/>
              <a:ext cx="2617232" cy="3270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2050" b="1" dirty="0">
                  <a:solidFill>
                    <a:srgbClr val="D7E5D8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Admin Bot</a:t>
              </a:r>
              <a:endParaRPr lang="en-US" sz="2050" dirty="0"/>
            </a:p>
          </p:txBody>
        </p: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9755D8FE-7BAF-9B74-BB29-6F7C1C554C47}"/>
                </a:ext>
              </a:extLst>
            </p:cNvPr>
            <p:cNvSpPr/>
            <p:nvPr/>
          </p:nvSpPr>
          <p:spPr>
            <a:xfrm>
              <a:off x="7501533" y="4276963"/>
              <a:ext cx="6396157" cy="33504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16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Visits http://127.0.0.1:1337/view/${submissionID}</a:t>
              </a:r>
              <a:endParaRPr lang="en-US" sz="1600" dirty="0"/>
            </a:p>
          </p:txBody>
        </p:sp>
        <p:sp>
          <p:nvSpPr>
            <p:cNvPr id="14" name="Shape 10">
              <a:extLst>
                <a:ext uri="{FF2B5EF4-FFF2-40B4-BE49-F238E27FC236}">
                  <a16:creationId xmlns:a16="http://schemas.microsoft.com/office/drawing/2014/main" id="{9E0D819E-628D-3B7D-B2C9-D9A893D7C7FD}"/>
                </a:ext>
              </a:extLst>
            </p:cNvPr>
            <p:cNvSpPr/>
            <p:nvPr/>
          </p:nvSpPr>
          <p:spPr>
            <a:xfrm>
              <a:off x="6667262" y="5490210"/>
              <a:ext cx="628055" cy="22860"/>
            </a:xfrm>
            <a:prstGeom prst="roundRect">
              <a:avLst>
                <a:gd name="adj" fmla="val 384687"/>
              </a:avLst>
            </a:prstGeom>
            <a:solidFill>
              <a:srgbClr val="6D912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Shape 11">
              <a:extLst>
                <a:ext uri="{FF2B5EF4-FFF2-40B4-BE49-F238E27FC236}">
                  <a16:creationId xmlns:a16="http://schemas.microsoft.com/office/drawing/2014/main" id="{666BD77A-2C9D-295A-0D5A-6C279AE09C87}"/>
                </a:ext>
              </a:extLst>
            </p:cNvPr>
            <p:cNvSpPr/>
            <p:nvPr/>
          </p:nvSpPr>
          <p:spPr>
            <a:xfrm>
              <a:off x="6219111" y="5266134"/>
              <a:ext cx="471011" cy="471011"/>
            </a:xfrm>
            <a:prstGeom prst="roundRect">
              <a:avLst>
                <a:gd name="adj" fmla="val 18670"/>
              </a:avLst>
            </a:prstGeom>
            <a:solidFill>
              <a:srgbClr val="547808"/>
            </a:solidFill>
            <a:ln w="7620">
              <a:solidFill>
                <a:srgbClr val="6D9121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6" name="Image 3" descr="preencoded.png">
              <a:extLst>
                <a:ext uri="{FF2B5EF4-FFF2-40B4-BE49-F238E27FC236}">
                  <a16:creationId xmlns:a16="http://schemas.microsoft.com/office/drawing/2014/main" id="{A533EEED-C5C0-4CEC-D1CF-BC23DB709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7632" y="5305365"/>
              <a:ext cx="313968" cy="392549"/>
            </a:xfrm>
            <a:prstGeom prst="rect">
              <a:avLst/>
            </a:prstGeom>
          </p:spPr>
        </p:pic>
        <p:sp>
          <p:nvSpPr>
            <p:cNvPr id="17" name="Text 12">
              <a:extLst>
                <a:ext uri="{FF2B5EF4-FFF2-40B4-BE49-F238E27FC236}">
                  <a16:creationId xmlns:a16="http://schemas.microsoft.com/office/drawing/2014/main" id="{2A98FB5E-BD42-03CB-4FE9-36FA6198F028}"/>
                </a:ext>
              </a:extLst>
            </p:cNvPr>
            <p:cNvSpPr/>
            <p:nvPr/>
          </p:nvSpPr>
          <p:spPr>
            <a:xfrm>
              <a:off x="7501533" y="5239941"/>
              <a:ext cx="3377089" cy="3270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2050" b="1" dirty="0">
                  <a:solidFill>
                    <a:srgbClr val="D7E5D8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Hidden Element</a:t>
              </a:r>
              <a:endParaRPr lang="en-US" sz="2050" dirty="0"/>
            </a:p>
          </p:txBody>
        </p:sp>
        <p:sp>
          <p:nvSpPr>
            <p:cNvPr id="18" name="Text 13">
              <a:extLst>
                <a:ext uri="{FF2B5EF4-FFF2-40B4-BE49-F238E27FC236}">
                  <a16:creationId xmlns:a16="http://schemas.microsoft.com/office/drawing/2014/main" id="{B67ECFC7-0D30-5024-F55C-080FC0A27DEB}"/>
                </a:ext>
              </a:extLst>
            </p:cNvPr>
            <p:cNvSpPr/>
            <p:nvPr/>
          </p:nvSpPr>
          <p:spPr>
            <a:xfrm>
              <a:off x="7501533" y="5692616"/>
              <a:ext cx="6396157" cy="33504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16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Token is named as approval token which is used by admin</a:t>
              </a:r>
              <a:endParaRPr lang="en-US" sz="1600" dirty="0"/>
            </a:p>
          </p:txBody>
        </p:sp>
        <p:sp>
          <p:nvSpPr>
            <p:cNvPr id="19" name="Shape 14">
              <a:extLst>
                <a:ext uri="{FF2B5EF4-FFF2-40B4-BE49-F238E27FC236}">
                  <a16:creationId xmlns:a16="http://schemas.microsoft.com/office/drawing/2014/main" id="{E50137A5-19AD-70B3-1CDA-871D26364512}"/>
                </a:ext>
              </a:extLst>
            </p:cNvPr>
            <p:cNvSpPr/>
            <p:nvPr/>
          </p:nvSpPr>
          <p:spPr>
            <a:xfrm>
              <a:off x="6667262" y="6905863"/>
              <a:ext cx="628055" cy="22860"/>
            </a:xfrm>
            <a:prstGeom prst="roundRect">
              <a:avLst>
                <a:gd name="adj" fmla="val 384687"/>
              </a:avLst>
            </a:prstGeom>
            <a:solidFill>
              <a:srgbClr val="6D912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Shape 15">
              <a:extLst>
                <a:ext uri="{FF2B5EF4-FFF2-40B4-BE49-F238E27FC236}">
                  <a16:creationId xmlns:a16="http://schemas.microsoft.com/office/drawing/2014/main" id="{C6F73ADE-AB5B-D5C8-ACA6-BCF58DEF3DEB}"/>
                </a:ext>
              </a:extLst>
            </p:cNvPr>
            <p:cNvSpPr/>
            <p:nvPr/>
          </p:nvSpPr>
          <p:spPr>
            <a:xfrm>
              <a:off x="6219111" y="6681788"/>
              <a:ext cx="471011" cy="471011"/>
            </a:xfrm>
            <a:prstGeom prst="roundRect">
              <a:avLst>
                <a:gd name="adj" fmla="val 18670"/>
              </a:avLst>
            </a:prstGeom>
            <a:solidFill>
              <a:srgbClr val="547808"/>
            </a:solidFill>
            <a:ln w="7620">
              <a:solidFill>
                <a:srgbClr val="6D9121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" name="Image 4" descr="preencoded.png">
              <a:extLst>
                <a:ext uri="{FF2B5EF4-FFF2-40B4-BE49-F238E27FC236}">
                  <a16:creationId xmlns:a16="http://schemas.microsoft.com/office/drawing/2014/main" id="{E3961F3C-7744-7D6E-4809-C7D18DD4F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7632" y="6721019"/>
              <a:ext cx="313968" cy="392549"/>
            </a:xfrm>
            <a:prstGeom prst="rect">
              <a:avLst/>
            </a:prstGeom>
          </p:spPr>
        </p:pic>
        <p:sp>
          <p:nvSpPr>
            <p:cNvPr id="22" name="Text 16">
              <a:extLst>
                <a:ext uri="{FF2B5EF4-FFF2-40B4-BE49-F238E27FC236}">
                  <a16:creationId xmlns:a16="http://schemas.microsoft.com/office/drawing/2014/main" id="{79035303-69FE-96B6-095A-F61C9B0EE861}"/>
                </a:ext>
              </a:extLst>
            </p:cNvPr>
            <p:cNvSpPr/>
            <p:nvPr/>
          </p:nvSpPr>
          <p:spPr>
            <a:xfrm>
              <a:off x="7501533" y="6655594"/>
              <a:ext cx="2959060" cy="3270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2050" b="1" dirty="0">
                  <a:solidFill>
                    <a:srgbClr val="D7E5D8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Approval Path</a:t>
              </a:r>
              <a:endParaRPr lang="en-US" sz="2050" dirty="0"/>
            </a:p>
          </p:txBody>
        </p:sp>
        <p:sp>
          <p:nvSpPr>
            <p:cNvPr id="23" name="Text 17">
              <a:extLst>
                <a:ext uri="{FF2B5EF4-FFF2-40B4-BE49-F238E27FC236}">
                  <a16:creationId xmlns:a16="http://schemas.microsoft.com/office/drawing/2014/main" id="{4485A5D9-F449-6E9D-F1ED-009B2DF4CAF1}"/>
                </a:ext>
              </a:extLst>
            </p:cNvPr>
            <p:cNvSpPr/>
            <p:nvPr/>
          </p:nvSpPr>
          <p:spPr>
            <a:xfrm>
              <a:off x="7501533" y="7108269"/>
              <a:ext cx="6396157" cy="33504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16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Submission is approved using path</a:t>
              </a:r>
            </a:p>
            <a:p>
              <a:pPr marL="0" indent="0" algn="l">
                <a:lnSpc>
                  <a:spcPts val="2600"/>
                </a:lnSpc>
                <a:buNone/>
              </a:pPr>
              <a:r>
                <a:rPr lang="en-US" sz="16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 localhost /approve/ </a:t>
              </a:r>
              <a:r>
                <a:rPr lang="en-US" sz="1600" dirty="0" err="1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submissionid</a:t>
              </a:r>
              <a:r>
                <a:rPr lang="en-US" sz="16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/</a:t>
              </a:r>
              <a:r>
                <a:rPr lang="en-US" sz="1600" dirty="0" err="1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approvaltoken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1453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30F1C-424C-F777-CC7D-889F3EF60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2400D2E-BA8B-720E-C9CD-87EB975EA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754" y="0"/>
            <a:ext cx="5259246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6833537-127D-6D11-4FB9-126F119A7423}"/>
              </a:ext>
            </a:extLst>
          </p:cNvPr>
          <p:cNvSpPr/>
          <p:nvPr/>
        </p:nvSpPr>
        <p:spPr>
          <a:xfrm>
            <a:off x="1525958" y="589082"/>
            <a:ext cx="3861611" cy="886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Syne Extra Bold" panose="020B0604020202020204" charset="0"/>
              </a:rPr>
              <a:t>Plan of action</a:t>
            </a: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960FBD5D-4738-9D6E-3387-B8AEAC5A8BC1}"/>
              </a:ext>
            </a:extLst>
          </p:cNvPr>
          <p:cNvSpPr/>
          <p:nvPr/>
        </p:nvSpPr>
        <p:spPr>
          <a:xfrm>
            <a:off x="401887" y="1902114"/>
            <a:ext cx="440376" cy="42595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78A57523-FA16-356E-1833-4EF1568AF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00" y="1937593"/>
            <a:ext cx="293550" cy="354993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EB6D461A-84A8-DCBA-0385-C2253BDACD0D}"/>
              </a:ext>
            </a:extLst>
          </p:cNvPr>
          <p:cNvSpPr/>
          <p:nvPr/>
        </p:nvSpPr>
        <p:spPr>
          <a:xfrm>
            <a:off x="1037996" y="1902114"/>
            <a:ext cx="3094721" cy="591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</a:rPr>
              <a:t>CSS injection</a:t>
            </a:r>
            <a:endParaRPr lang="en-US" sz="22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8423FBF4-C088-5B7D-672B-F812CDC7CC8F}"/>
              </a:ext>
            </a:extLst>
          </p:cNvPr>
          <p:cNvSpPr/>
          <p:nvPr/>
        </p:nvSpPr>
        <p:spPr>
          <a:xfrm>
            <a:off x="1020264" y="2401412"/>
            <a:ext cx="2526559" cy="60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BE8D011F-2FE4-52B9-2E71-390D6B9E2502}"/>
              </a:ext>
            </a:extLst>
          </p:cNvPr>
          <p:cNvSpPr/>
          <p:nvPr/>
        </p:nvSpPr>
        <p:spPr>
          <a:xfrm>
            <a:off x="3290455" y="3735290"/>
            <a:ext cx="440376" cy="42595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693EA545-C747-DC27-D37C-074F0BA01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868" y="3770769"/>
            <a:ext cx="293550" cy="354993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11BB7A61-C1F0-4F5B-84D9-F4922429A578}"/>
              </a:ext>
            </a:extLst>
          </p:cNvPr>
          <p:cNvSpPr/>
          <p:nvPr/>
        </p:nvSpPr>
        <p:spPr>
          <a:xfrm>
            <a:off x="3926564" y="3735290"/>
            <a:ext cx="2526559" cy="591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Security Bypass</a:t>
            </a:r>
            <a:endParaRPr lang="en-US" sz="2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DFA5820C-6375-52FE-8A2B-610A07973548}"/>
              </a:ext>
            </a:extLst>
          </p:cNvPr>
          <p:cNvSpPr/>
          <p:nvPr/>
        </p:nvSpPr>
        <p:spPr>
          <a:xfrm>
            <a:off x="3908832" y="4137489"/>
            <a:ext cx="2526559" cy="60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Extract admin token from hidden elements</a:t>
            </a:r>
            <a:endParaRPr lang="en-US" sz="175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0886ADEA-36E0-7DD6-B997-B1A59D63EE8E}"/>
              </a:ext>
            </a:extLst>
          </p:cNvPr>
          <p:cNvSpPr/>
          <p:nvPr/>
        </p:nvSpPr>
        <p:spPr>
          <a:xfrm>
            <a:off x="400838" y="5312286"/>
            <a:ext cx="440376" cy="42595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D3AC6A61-44CC-41B2-9477-16F25C259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28" y="5367453"/>
            <a:ext cx="293550" cy="354993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52A10449-8148-881B-5DA5-5EFC89012DBD}"/>
              </a:ext>
            </a:extLst>
          </p:cNvPr>
          <p:cNvSpPr/>
          <p:nvPr/>
        </p:nvSpPr>
        <p:spPr>
          <a:xfrm>
            <a:off x="1036947" y="5312286"/>
            <a:ext cx="2446724" cy="29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17B17C56-6CA3-8C10-91E4-84E8AEB0EFDF}"/>
              </a:ext>
            </a:extLst>
          </p:cNvPr>
          <p:cNvSpPr/>
          <p:nvPr/>
        </p:nvSpPr>
        <p:spPr>
          <a:xfrm>
            <a:off x="1009545" y="5769615"/>
            <a:ext cx="3905045" cy="29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Unlock admin features to find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final flag</a:t>
            </a:r>
            <a:endParaRPr lang="en-US" sz="17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106E65-56A1-3A6F-F3FE-A7C9E91EBDD1}"/>
              </a:ext>
            </a:extLst>
          </p:cNvPr>
          <p:cNvSpPr txBox="1"/>
          <p:nvPr/>
        </p:nvSpPr>
        <p:spPr>
          <a:xfrm>
            <a:off x="865610" y="2407866"/>
            <a:ext cx="2974870" cy="70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bg1"/>
                </a:solidFill>
                <a:effectLst/>
                <a:latin typeface="Syn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Leaking the Token Using CSS Injection</a:t>
            </a:r>
          </a:p>
        </p:txBody>
      </p:sp>
    </p:spTree>
    <p:extLst>
      <p:ext uri="{BB962C8B-B14F-4D97-AF65-F5344CB8AC3E}">
        <p14:creationId xmlns:p14="http://schemas.microsoft.com/office/powerpoint/2010/main" val="4233387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81FF8-7731-A0F0-71AA-C684C6F9A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0BA6A88-59E8-0F23-C4E1-0F891FCA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432" y="0"/>
            <a:ext cx="4398568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CF3CCAF-E3A0-7FC3-9B8B-EEBB55FA91F0}"/>
              </a:ext>
            </a:extLst>
          </p:cNvPr>
          <p:cNvSpPr/>
          <p:nvPr/>
        </p:nvSpPr>
        <p:spPr>
          <a:xfrm>
            <a:off x="1189852" y="739875"/>
            <a:ext cx="6058150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Tried Approaches</a:t>
            </a:r>
            <a:endParaRPr lang="en-US" sz="4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9C2E628F-6298-1078-9570-609E7F81F763}"/>
              </a:ext>
            </a:extLst>
          </p:cNvPr>
          <p:cNvSpPr/>
          <p:nvPr/>
        </p:nvSpPr>
        <p:spPr>
          <a:xfrm>
            <a:off x="809655" y="2813843"/>
            <a:ext cx="2938202" cy="1404243"/>
          </a:xfrm>
          <a:prstGeom prst="roundRect">
            <a:avLst>
              <a:gd name="adj" fmla="val 565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EDF1BE8-0671-BF75-4D0F-F5F1714D7FEE}"/>
              </a:ext>
            </a:extLst>
          </p:cNvPr>
          <p:cNvSpPr/>
          <p:nvPr/>
        </p:nvSpPr>
        <p:spPr>
          <a:xfrm>
            <a:off x="1286835" y="3009206"/>
            <a:ext cx="227307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Burp Suite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79DEB7F-D7B5-CDD5-E748-191E356290F8}"/>
              </a:ext>
            </a:extLst>
          </p:cNvPr>
          <p:cNvSpPr/>
          <p:nvPr/>
        </p:nvSpPr>
        <p:spPr>
          <a:xfrm>
            <a:off x="1286835" y="3417888"/>
            <a:ext cx="256230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Captured traffic but no admin requests</a:t>
            </a:r>
            <a:endParaRPr lang="en-US" sz="17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1F5A9E26-0CEC-1C90-9707-CA45F674922B}"/>
              </a:ext>
            </a:extLst>
          </p:cNvPr>
          <p:cNvSpPr/>
          <p:nvPr/>
        </p:nvSpPr>
        <p:spPr>
          <a:xfrm>
            <a:off x="4218928" y="2813844"/>
            <a:ext cx="2938202" cy="1404243"/>
          </a:xfrm>
          <a:prstGeom prst="roundRect">
            <a:avLst>
              <a:gd name="adj" fmla="val 565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AF4F4C8-953E-5EAB-226A-CA64B1C41C88}"/>
              </a:ext>
            </a:extLst>
          </p:cNvPr>
          <p:cNvSpPr/>
          <p:nvPr/>
        </p:nvSpPr>
        <p:spPr>
          <a:xfrm>
            <a:off x="4406879" y="3009206"/>
            <a:ext cx="227307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Nmap Scan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9ED3CC8-4D8C-B979-52A7-8C16F900E72A}"/>
              </a:ext>
            </a:extLst>
          </p:cNvPr>
          <p:cNvSpPr/>
          <p:nvPr/>
        </p:nvSpPr>
        <p:spPr>
          <a:xfrm>
            <a:off x="4406879" y="3417888"/>
            <a:ext cx="256230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Found login page but needed admin credentials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992327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701CE-FBD3-0DDC-15F8-BAFC24379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1">
            <a:extLst>
              <a:ext uri="{FF2B5EF4-FFF2-40B4-BE49-F238E27FC236}">
                <a16:creationId xmlns:a16="http://schemas.microsoft.com/office/drawing/2014/main" id="{082067E3-CD5D-28B1-89FE-0BD55F1F1223}"/>
              </a:ext>
            </a:extLst>
          </p:cNvPr>
          <p:cNvSpPr/>
          <p:nvPr/>
        </p:nvSpPr>
        <p:spPr>
          <a:xfrm>
            <a:off x="1378834" y="2452923"/>
            <a:ext cx="2421128" cy="30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Flask Server</a:t>
            </a:r>
            <a:endParaRPr lang="en-US" sz="220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132BC3F1-592C-F187-3133-B216682B3880}"/>
              </a:ext>
            </a:extLst>
          </p:cNvPr>
          <p:cNvSpPr/>
          <p:nvPr/>
        </p:nvSpPr>
        <p:spPr>
          <a:xfrm>
            <a:off x="470695" y="2871225"/>
            <a:ext cx="3329268" cy="619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Listens on port 8080 for leaked characters</a:t>
            </a:r>
            <a:endParaRPr lang="en-US" sz="1750" dirty="0"/>
          </a:p>
        </p:txBody>
      </p:sp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9A34D735-2F5D-5D00-7F28-8579C9B4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41" y="2146329"/>
            <a:ext cx="3898227" cy="3893699"/>
          </a:xfrm>
          <a:prstGeom prst="rect">
            <a:avLst/>
          </a:prstGeom>
        </p:spPr>
      </p:pic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E97A03C1-85A6-EEA0-88E6-3DF1E3C6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115" y="2797192"/>
            <a:ext cx="289767" cy="361839"/>
          </a:xfrm>
          <a:prstGeom prst="rect">
            <a:avLst/>
          </a:prstGeom>
        </p:spPr>
      </p:pic>
      <p:sp>
        <p:nvSpPr>
          <p:cNvPr id="23" name="Text 3">
            <a:extLst>
              <a:ext uri="{FF2B5EF4-FFF2-40B4-BE49-F238E27FC236}">
                <a16:creationId xmlns:a16="http://schemas.microsoft.com/office/drawing/2014/main" id="{49A00DFD-F7FF-3857-5D60-C35C3932C83D}"/>
              </a:ext>
            </a:extLst>
          </p:cNvPr>
          <p:cNvSpPr/>
          <p:nvPr/>
        </p:nvSpPr>
        <p:spPr>
          <a:xfrm>
            <a:off x="6824009" y="1896611"/>
            <a:ext cx="2525139" cy="30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CSS Payload</a:t>
            </a:r>
            <a:endParaRPr lang="en-US" sz="2200" dirty="0"/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2721F4F7-A2D2-8D7A-5D69-E2349D99F7C5}"/>
              </a:ext>
            </a:extLst>
          </p:cNvPr>
          <p:cNvSpPr/>
          <p:nvPr/>
        </p:nvSpPr>
        <p:spPr>
          <a:xfrm>
            <a:off x="7988668" y="2248952"/>
            <a:ext cx="3989972" cy="619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anose="020B0604020202020204" charset="0"/>
                <a:ea typeface="Syne" pitchFamily="34" charset="-122"/>
                <a:cs typeface="Syne" pitchFamily="34" charset="-120"/>
              </a:rPr>
              <a:t>Submits malicious stylesheet to challenge,     </a:t>
            </a:r>
            <a:r>
              <a:rPr lang="en-US" sz="1800" dirty="0">
                <a:solidFill>
                  <a:schemeClr val="bg1"/>
                </a:solidFill>
                <a:effectLst/>
                <a:latin typeface="Syn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Used token </a:t>
            </a:r>
            <a:r>
              <a:rPr lang="en-US" sz="1800" dirty="0" err="1">
                <a:solidFill>
                  <a:schemeClr val="bg1"/>
                </a:solidFill>
                <a:effectLst/>
                <a:latin typeface="Syn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characterset</a:t>
            </a:r>
            <a:r>
              <a:rPr lang="en-US" sz="1800" dirty="0">
                <a:solidFill>
                  <a:schemeClr val="bg1"/>
                </a:solidFill>
                <a:effectLst/>
                <a:latin typeface="Syn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to trigger font loads only if certain characters were present</a:t>
            </a:r>
            <a:r>
              <a:rPr lang="en-US" sz="1750" dirty="0">
                <a:solidFill>
                  <a:schemeClr val="bg1"/>
                </a:solidFill>
                <a:latin typeface="Syne" panose="020B0604020202020204" charset="0"/>
                <a:ea typeface="Syne" pitchFamily="34" charset="-122"/>
                <a:cs typeface="Syne" pitchFamily="34" charset="-120"/>
              </a:rPr>
              <a:t> </a:t>
            </a:r>
            <a:endParaRPr lang="en-US" sz="1750" dirty="0">
              <a:solidFill>
                <a:schemeClr val="bg1"/>
              </a:solidFill>
              <a:latin typeface="Syne" panose="020B0604020202020204" charset="0"/>
            </a:endParaRPr>
          </a:p>
        </p:txBody>
      </p:sp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2F62EB2B-6B71-4B04-0714-3BD7BACE8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441" y="2146329"/>
            <a:ext cx="3898227" cy="3893699"/>
          </a:xfrm>
          <a:prstGeom prst="rect">
            <a:avLst/>
          </a:prstGeom>
        </p:spPr>
      </p:pic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87C14029-7C16-DA2E-BA15-BB87D23F1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883" y="3128564"/>
            <a:ext cx="289767" cy="361839"/>
          </a:xfrm>
          <a:prstGeom prst="rect">
            <a:avLst/>
          </a:prstGeom>
        </p:spPr>
      </p:pic>
      <p:sp>
        <p:nvSpPr>
          <p:cNvPr id="27" name="Text 5">
            <a:extLst>
              <a:ext uri="{FF2B5EF4-FFF2-40B4-BE49-F238E27FC236}">
                <a16:creationId xmlns:a16="http://schemas.microsoft.com/office/drawing/2014/main" id="{35BB0CB4-A364-D0BF-1E59-690EE2E2A2D1}"/>
              </a:ext>
            </a:extLst>
          </p:cNvPr>
          <p:cNvSpPr/>
          <p:nvPr/>
        </p:nvSpPr>
        <p:spPr>
          <a:xfrm>
            <a:off x="7684463" y="5233428"/>
            <a:ext cx="3329370" cy="604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Character Collection</a:t>
            </a:r>
            <a:endParaRPr lang="en-US" sz="2200" dirty="0"/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4BBC08F6-B3F9-10B3-37BD-96EE44849F14}"/>
              </a:ext>
            </a:extLst>
          </p:cNvPr>
          <p:cNvSpPr/>
          <p:nvPr/>
        </p:nvSpPr>
        <p:spPr>
          <a:xfrm>
            <a:off x="7684463" y="5629416"/>
            <a:ext cx="3329370" cy="619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Logs each /leak/ request from admin bot</a:t>
            </a:r>
            <a:endParaRPr lang="en-US" sz="1750" dirty="0"/>
          </a:p>
        </p:txBody>
      </p:sp>
      <p:pic>
        <p:nvPicPr>
          <p:cNvPr id="29" name="Image 4" descr="preencoded.png">
            <a:extLst>
              <a:ext uri="{FF2B5EF4-FFF2-40B4-BE49-F238E27FC236}">
                <a16:creationId xmlns:a16="http://schemas.microsoft.com/office/drawing/2014/main" id="{A8F5EDCA-2D13-6110-2436-9083A9441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0441" y="2146329"/>
            <a:ext cx="3898227" cy="3893699"/>
          </a:xfrm>
          <a:prstGeom prst="rect">
            <a:avLst/>
          </a:prstGeom>
        </p:spPr>
      </p:pic>
      <p:pic>
        <p:nvPicPr>
          <p:cNvPr id="30" name="Image 5" descr="preencoded.png">
            <a:extLst>
              <a:ext uri="{FF2B5EF4-FFF2-40B4-BE49-F238E27FC236}">
                <a16:creationId xmlns:a16="http://schemas.microsoft.com/office/drawing/2014/main" id="{0AE0855F-3574-AE38-5C86-57AA1A7711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9126" y="5027124"/>
            <a:ext cx="289767" cy="361839"/>
          </a:xfrm>
          <a:prstGeom prst="rect">
            <a:avLst/>
          </a:prstGeom>
        </p:spPr>
      </p:pic>
      <p:sp>
        <p:nvSpPr>
          <p:cNvPr id="31" name="Text 7">
            <a:extLst>
              <a:ext uri="{FF2B5EF4-FFF2-40B4-BE49-F238E27FC236}">
                <a16:creationId xmlns:a16="http://schemas.microsoft.com/office/drawing/2014/main" id="{85908D24-7D18-9ADB-BCC3-05B03E46E006}"/>
              </a:ext>
            </a:extLst>
          </p:cNvPr>
          <p:cNvSpPr/>
          <p:nvPr/>
        </p:nvSpPr>
        <p:spPr>
          <a:xfrm>
            <a:off x="622695" y="4544842"/>
            <a:ext cx="3177267" cy="30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Token Assembly</a:t>
            </a:r>
            <a:endParaRPr lang="en-US" sz="2200" dirty="0"/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98FA0836-6207-398A-6680-26EC257AA06D}"/>
              </a:ext>
            </a:extLst>
          </p:cNvPr>
          <p:cNvSpPr/>
          <p:nvPr/>
        </p:nvSpPr>
        <p:spPr>
          <a:xfrm>
            <a:off x="470695" y="4963145"/>
            <a:ext cx="3329268" cy="619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Sorts 32 unique characters alphabetically</a:t>
            </a:r>
            <a:endParaRPr lang="en-US" sz="1750" dirty="0"/>
          </a:p>
        </p:txBody>
      </p:sp>
      <p:pic>
        <p:nvPicPr>
          <p:cNvPr id="33" name="Image 6" descr="preencoded.png">
            <a:extLst>
              <a:ext uri="{FF2B5EF4-FFF2-40B4-BE49-F238E27FC236}">
                <a16:creationId xmlns:a16="http://schemas.microsoft.com/office/drawing/2014/main" id="{842F42BE-44D2-A4AA-8643-DE2F4A7AF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0441" y="2146329"/>
            <a:ext cx="3898227" cy="3893699"/>
          </a:xfrm>
          <a:prstGeom prst="rect">
            <a:avLst/>
          </a:prstGeom>
        </p:spPr>
      </p:pic>
      <p:pic>
        <p:nvPicPr>
          <p:cNvPr id="34" name="Image 7" descr="preencoded.png">
            <a:extLst>
              <a:ext uri="{FF2B5EF4-FFF2-40B4-BE49-F238E27FC236}">
                <a16:creationId xmlns:a16="http://schemas.microsoft.com/office/drawing/2014/main" id="{D82818B6-59DB-8366-593D-5C2E741B24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8358" y="4695752"/>
            <a:ext cx="289767" cy="361839"/>
          </a:xfrm>
          <a:prstGeom prst="rect">
            <a:avLst/>
          </a:prstGeom>
        </p:spPr>
      </p:pic>
      <p:sp>
        <p:nvSpPr>
          <p:cNvPr id="35" name="Text 0">
            <a:extLst>
              <a:ext uri="{FF2B5EF4-FFF2-40B4-BE49-F238E27FC236}">
                <a16:creationId xmlns:a16="http://schemas.microsoft.com/office/drawing/2014/main" id="{389146BD-14B5-A84A-9A3F-4C44DA49DB7E}"/>
              </a:ext>
            </a:extLst>
          </p:cNvPr>
          <p:cNvSpPr/>
          <p:nvPr/>
        </p:nvSpPr>
        <p:spPr>
          <a:xfrm>
            <a:off x="470695" y="354609"/>
            <a:ext cx="9637295" cy="418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CSS Injection Attack &amp; Token Capture System </a:t>
            </a:r>
            <a:endParaRPr lang="en-US" sz="4000" dirty="0"/>
          </a:p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using python code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5488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22197-56B6-A345-C7B0-93C5F727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9B9599B-E179-0CB0-EB7E-A3C97FC796C7}"/>
              </a:ext>
            </a:extLst>
          </p:cNvPr>
          <p:cNvSpPr/>
          <p:nvPr/>
        </p:nvSpPr>
        <p:spPr>
          <a:xfrm>
            <a:off x="3308929" y="566650"/>
            <a:ext cx="7619393" cy="595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Exploiting The Flag</a:t>
            </a:r>
            <a:endParaRPr lang="en-US" sz="44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A254A69-6B08-8CBB-3ED2-0C4B68A58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45" y="1986647"/>
            <a:ext cx="1317421" cy="1097357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6C2909B1-AC0E-9E7E-F3BF-B9BB5528D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29" y="2503886"/>
            <a:ext cx="260355" cy="334695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BD42CF10-45A7-D9D0-122C-2872FEFFCA0E}"/>
              </a:ext>
            </a:extLst>
          </p:cNvPr>
          <p:cNvSpPr/>
          <p:nvPr/>
        </p:nvSpPr>
        <p:spPr>
          <a:xfrm>
            <a:off x="3613601" y="2177087"/>
            <a:ext cx="2822796" cy="297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Flag Extraction</a:t>
            </a:r>
            <a:endParaRPr lang="en-US" sz="2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D4DF5231-BAEE-FC40-AA9F-4874E7F0FD60}"/>
              </a:ext>
            </a:extLst>
          </p:cNvPr>
          <p:cNvSpPr/>
          <p:nvPr/>
        </p:nvSpPr>
        <p:spPr>
          <a:xfrm>
            <a:off x="3613601" y="2588859"/>
            <a:ext cx="2915315" cy="304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SQLmap dumps flag from database</a:t>
            </a:r>
            <a:endParaRPr lang="en-US" sz="1750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091879D0-8339-8F8B-490A-706AA368CC0C}"/>
              </a:ext>
            </a:extLst>
          </p:cNvPr>
          <p:cNvSpPr/>
          <p:nvPr/>
        </p:nvSpPr>
        <p:spPr>
          <a:xfrm>
            <a:off x="3474726" y="3095001"/>
            <a:ext cx="7233379" cy="12796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6649EF2B-7F3F-970D-B67E-3E93A8E38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34" y="3131589"/>
            <a:ext cx="2634843" cy="1097357"/>
          </a:xfrm>
          <a:prstGeom prst="rect">
            <a:avLst/>
          </a:prstGeom>
        </p:spPr>
      </p:pic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BF055AFE-70A7-1707-C10F-CBC38D20B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529" y="3512870"/>
            <a:ext cx="260355" cy="334695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85B5563A-401C-2A7D-2A5B-5D7AD0DECB98}"/>
              </a:ext>
            </a:extLst>
          </p:cNvPr>
          <p:cNvSpPr/>
          <p:nvPr/>
        </p:nvSpPr>
        <p:spPr>
          <a:xfrm>
            <a:off x="4272312" y="3322030"/>
            <a:ext cx="2408988" cy="297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SQL Injection</a:t>
            </a:r>
            <a:endParaRPr lang="en-US" sz="22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D56ADC09-9CA0-EE55-1D78-F5E8536EACEA}"/>
              </a:ext>
            </a:extLst>
          </p:cNvPr>
          <p:cNvSpPr/>
          <p:nvPr/>
        </p:nvSpPr>
        <p:spPr>
          <a:xfrm>
            <a:off x="4272312" y="3733801"/>
            <a:ext cx="2682949" cy="304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Vulnerable pagination parameter</a:t>
            </a:r>
            <a:endParaRPr lang="en-US" sz="1750" dirty="0"/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E4ED532A-863F-C4CC-9341-9147005C4106}"/>
              </a:ext>
            </a:extLst>
          </p:cNvPr>
          <p:cNvSpPr/>
          <p:nvPr/>
        </p:nvSpPr>
        <p:spPr>
          <a:xfrm>
            <a:off x="4133436" y="4239943"/>
            <a:ext cx="6574668" cy="12796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1751088D-57BC-4064-9964-3324C61AB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623" y="4276532"/>
            <a:ext cx="3952265" cy="1097357"/>
          </a:xfrm>
          <a:prstGeom prst="rect">
            <a:avLst/>
          </a:prstGeom>
        </p:spPr>
      </p:pic>
      <p:pic>
        <p:nvPicPr>
          <p:cNvPr id="14" name="Image 5" descr="preencoded.png">
            <a:extLst>
              <a:ext uri="{FF2B5EF4-FFF2-40B4-BE49-F238E27FC236}">
                <a16:creationId xmlns:a16="http://schemas.microsoft.com/office/drawing/2014/main" id="{B8F7972C-7AFA-DD17-19C0-9575E8AE7D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9529" y="4657812"/>
            <a:ext cx="260355" cy="334695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04C19413-12FF-7F58-BB28-3952A13C9C24}"/>
              </a:ext>
            </a:extLst>
          </p:cNvPr>
          <p:cNvSpPr/>
          <p:nvPr/>
        </p:nvSpPr>
        <p:spPr>
          <a:xfrm>
            <a:off x="4931022" y="4466972"/>
            <a:ext cx="4799512" cy="297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Comment System Access</a:t>
            </a:r>
            <a:endParaRPr lang="en-US" sz="2200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66DAD74B-6B6E-53F4-6345-D7ECBFF453EC}"/>
              </a:ext>
            </a:extLst>
          </p:cNvPr>
          <p:cNvSpPr/>
          <p:nvPr/>
        </p:nvSpPr>
        <p:spPr>
          <a:xfrm>
            <a:off x="4931022" y="4878743"/>
            <a:ext cx="4799512" cy="304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New features unlocked after approval</a:t>
            </a:r>
            <a:endParaRPr lang="en-US" sz="1750" dirty="0"/>
          </a:p>
        </p:txBody>
      </p:sp>
      <p:sp>
        <p:nvSpPr>
          <p:cNvPr id="17" name="Shape 9">
            <a:extLst>
              <a:ext uri="{FF2B5EF4-FFF2-40B4-BE49-F238E27FC236}">
                <a16:creationId xmlns:a16="http://schemas.microsoft.com/office/drawing/2014/main" id="{1C405D02-9BC3-8637-D6F7-78CB2A446EE6}"/>
              </a:ext>
            </a:extLst>
          </p:cNvPr>
          <p:cNvSpPr/>
          <p:nvPr/>
        </p:nvSpPr>
        <p:spPr>
          <a:xfrm>
            <a:off x="4792147" y="5384885"/>
            <a:ext cx="5915958" cy="12796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6" descr="preencoded.png">
            <a:extLst>
              <a:ext uri="{FF2B5EF4-FFF2-40B4-BE49-F238E27FC236}">
                <a16:creationId xmlns:a16="http://schemas.microsoft.com/office/drawing/2014/main" id="{39887ACF-02F6-AF09-65CB-D99B547583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815" y="5421474"/>
            <a:ext cx="5269783" cy="1097357"/>
          </a:xfrm>
          <a:prstGeom prst="rect">
            <a:avLst/>
          </a:prstGeom>
        </p:spPr>
      </p:pic>
      <p:pic>
        <p:nvPicPr>
          <p:cNvPr id="19" name="Image 7" descr="preencoded.png">
            <a:extLst>
              <a:ext uri="{FF2B5EF4-FFF2-40B4-BE49-F238E27FC236}">
                <a16:creationId xmlns:a16="http://schemas.microsoft.com/office/drawing/2014/main" id="{21239220-82AF-B2CE-8122-972D273661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9432" y="5802755"/>
            <a:ext cx="260355" cy="334695"/>
          </a:xfrm>
          <a:prstGeom prst="rect">
            <a:avLst/>
          </a:prstGeom>
        </p:spPr>
      </p:pic>
      <p:sp>
        <p:nvSpPr>
          <p:cNvPr id="20" name="Text 10">
            <a:extLst>
              <a:ext uri="{FF2B5EF4-FFF2-40B4-BE49-F238E27FC236}">
                <a16:creationId xmlns:a16="http://schemas.microsoft.com/office/drawing/2014/main" id="{3EAF3B70-56C8-5303-81A1-3B0900383906}"/>
              </a:ext>
            </a:extLst>
          </p:cNvPr>
          <p:cNvSpPr/>
          <p:nvPr/>
        </p:nvSpPr>
        <p:spPr>
          <a:xfrm>
            <a:off x="5589733" y="5611914"/>
            <a:ext cx="3057787" cy="297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Token Utilization</a:t>
            </a:r>
            <a:endParaRPr lang="en-US" sz="2200" dirty="0"/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9A462EF4-DF26-76EF-54F5-9DD653AFD30E}"/>
              </a:ext>
            </a:extLst>
          </p:cNvPr>
          <p:cNvSpPr/>
          <p:nvPr/>
        </p:nvSpPr>
        <p:spPr>
          <a:xfrm>
            <a:off x="5589733" y="6023685"/>
            <a:ext cx="3920972" cy="304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Auto-approve via http://127.0.0.1:1337/approve/1/approvaltoken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1134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B94A6-D1F4-F16D-FC09-507464182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4EC950-78E5-C70F-3F20-1758BD6B60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44" t="29541" r="14509" b="4463"/>
          <a:stretch/>
        </p:blipFill>
        <p:spPr>
          <a:xfrm>
            <a:off x="5919538" y="938464"/>
            <a:ext cx="5943600" cy="5185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AF5EEE-BACC-8838-5DE6-A669E68F1FD9}"/>
              </a:ext>
            </a:extLst>
          </p:cNvPr>
          <p:cNvSpPr txBox="1"/>
          <p:nvPr/>
        </p:nvSpPr>
        <p:spPr>
          <a:xfrm>
            <a:off x="153201" y="1722668"/>
            <a:ext cx="5674898" cy="2146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</a:rPr>
              <a:t>New features unlocked </a:t>
            </a:r>
          </a:p>
          <a:p>
            <a:pPr marL="0" indent="0" algn="l"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</a:rPr>
              <a:t>after approval</a:t>
            </a:r>
          </a:p>
        </p:txBody>
      </p:sp>
    </p:spTree>
    <p:extLst>
      <p:ext uri="{BB962C8B-B14F-4D97-AF65-F5344CB8AC3E}">
        <p14:creationId xmlns:p14="http://schemas.microsoft.com/office/powerpoint/2010/main" val="2203032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11721-3C7B-1BCF-AB5D-9DCA0338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6D1D9F1-659A-8AB2-10D0-1BE9CCB0326C}"/>
              </a:ext>
            </a:extLst>
          </p:cNvPr>
          <p:cNvSpPr/>
          <p:nvPr/>
        </p:nvSpPr>
        <p:spPr>
          <a:xfrm>
            <a:off x="299435" y="226954"/>
            <a:ext cx="12697955" cy="1195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8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Exploiting SQL Injection in the Comments Section</a:t>
            </a:r>
            <a:endParaRPr lang="en-US" sz="38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9D6DF1E4-CB72-9EC4-90DD-F60C1BE30E24}"/>
              </a:ext>
            </a:extLst>
          </p:cNvPr>
          <p:cNvSpPr/>
          <p:nvPr/>
        </p:nvSpPr>
        <p:spPr>
          <a:xfrm>
            <a:off x="299435" y="1644574"/>
            <a:ext cx="2639461" cy="191209"/>
          </a:xfrm>
          <a:prstGeom prst="roundRect">
            <a:avLst>
              <a:gd name="adj" fmla="val 4200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AF2C21E-CB11-32D8-8A04-C1BB571AB263}"/>
              </a:ext>
            </a:extLst>
          </p:cNvPr>
          <p:cNvSpPr/>
          <p:nvPr/>
        </p:nvSpPr>
        <p:spPr>
          <a:xfrm>
            <a:off x="299435" y="2122546"/>
            <a:ext cx="2639461" cy="597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Access Granted</a:t>
            </a:r>
            <a:endParaRPr lang="en-US" sz="22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A5DBA4F-AB4C-EFF9-5325-F53B27618BFF}"/>
              </a:ext>
            </a:extLst>
          </p:cNvPr>
          <p:cNvSpPr/>
          <p:nvPr/>
        </p:nvSpPr>
        <p:spPr>
          <a:xfrm>
            <a:off x="299435" y="2834687"/>
            <a:ext cx="2639461" cy="1223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With the token captured, the comment system unlocked after approval. New attack surface exposed.</a:t>
            </a:r>
            <a:endParaRPr lang="en-US" sz="175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0725DC16-E5CF-E22B-761D-B40F78B14316}"/>
              </a:ext>
            </a:extLst>
          </p:cNvPr>
          <p:cNvSpPr/>
          <p:nvPr/>
        </p:nvSpPr>
        <p:spPr>
          <a:xfrm>
            <a:off x="3374064" y="1634442"/>
            <a:ext cx="2639565" cy="191209"/>
          </a:xfrm>
          <a:prstGeom prst="roundRect">
            <a:avLst>
              <a:gd name="adj" fmla="val 4200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2968C197-4CCD-46A6-5AC6-8F278DA919AC}"/>
              </a:ext>
            </a:extLst>
          </p:cNvPr>
          <p:cNvSpPr/>
          <p:nvPr/>
        </p:nvSpPr>
        <p:spPr>
          <a:xfrm>
            <a:off x="3374064" y="2112415"/>
            <a:ext cx="2639565" cy="597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Vulnerable Endpoint</a:t>
            </a:r>
            <a:endParaRPr lang="en-US" sz="22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DD3024A5-778E-978C-5933-4C8734C09229}"/>
              </a:ext>
            </a:extLst>
          </p:cNvPr>
          <p:cNvSpPr/>
          <p:nvPr/>
        </p:nvSpPr>
        <p:spPr>
          <a:xfrm>
            <a:off x="9119605" y="1556922"/>
            <a:ext cx="2639565" cy="191209"/>
          </a:xfrm>
          <a:prstGeom prst="roundRect">
            <a:avLst>
              <a:gd name="adj" fmla="val 4200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984D0038-6293-CAD1-96A9-A581EBEA4FF6}"/>
              </a:ext>
            </a:extLst>
          </p:cNvPr>
          <p:cNvSpPr/>
          <p:nvPr/>
        </p:nvSpPr>
        <p:spPr>
          <a:xfrm>
            <a:off x="9119605" y="2034894"/>
            <a:ext cx="2639565" cy="597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Database Takeover</a:t>
            </a:r>
            <a:endParaRPr lang="en-US" sz="22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1DFB105E-E30A-5927-41A5-A4E1EDF73A68}"/>
              </a:ext>
            </a:extLst>
          </p:cNvPr>
          <p:cNvSpPr/>
          <p:nvPr/>
        </p:nvSpPr>
        <p:spPr>
          <a:xfrm>
            <a:off x="9119605" y="2747036"/>
            <a:ext cx="2639565" cy="1529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Injecting SQL commands through pagination parameter granted full database access. </a:t>
            </a:r>
            <a:endParaRPr lang="en-US" sz="1750" dirty="0"/>
          </a:p>
        </p:txBody>
      </p: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9323AD-119B-A036-57BA-DAB265BBE0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569" r="12888" b="8603"/>
          <a:stretch/>
        </p:blipFill>
        <p:spPr>
          <a:xfrm>
            <a:off x="3291692" y="2962273"/>
            <a:ext cx="2804308" cy="2082344"/>
          </a:xfrm>
          <a:prstGeom prst="rect">
            <a:avLst/>
          </a:prstGeom>
        </p:spPr>
      </p:pic>
      <p:sp>
        <p:nvSpPr>
          <p:cNvPr id="19" name="Shape 1">
            <a:extLst>
              <a:ext uri="{FF2B5EF4-FFF2-40B4-BE49-F238E27FC236}">
                <a16:creationId xmlns:a16="http://schemas.microsoft.com/office/drawing/2014/main" id="{1611E9E7-7656-648B-C347-0BFDA76EE5BB}"/>
              </a:ext>
            </a:extLst>
          </p:cNvPr>
          <p:cNvSpPr/>
          <p:nvPr/>
        </p:nvSpPr>
        <p:spPr>
          <a:xfrm>
            <a:off x="6363384" y="1556922"/>
            <a:ext cx="2403425" cy="187143"/>
          </a:xfrm>
          <a:prstGeom prst="roundRect">
            <a:avLst>
              <a:gd name="adj" fmla="val 4201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C535F9D1-C35E-83E3-0910-A68EB6BE1E4E}"/>
              </a:ext>
            </a:extLst>
          </p:cNvPr>
          <p:cNvSpPr/>
          <p:nvPr/>
        </p:nvSpPr>
        <p:spPr>
          <a:xfrm>
            <a:off x="6363384" y="2024878"/>
            <a:ext cx="2403425" cy="877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Capture Vulnerable Request</a:t>
            </a:r>
            <a:endParaRPr lang="en-US" sz="2200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4A7EE009-3F86-6040-7530-27B6988C97EE}"/>
              </a:ext>
            </a:extLst>
          </p:cNvPr>
          <p:cNvSpPr/>
          <p:nvPr/>
        </p:nvSpPr>
        <p:spPr>
          <a:xfrm>
            <a:off x="6363384" y="3014547"/>
            <a:ext cx="2403425" cy="1198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Saved the SQL injection point to req_entries.txt after confirming the pagination parameter vulnerability.</a:t>
            </a:r>
            <a:endParaRPr lang="en-US" sz="17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F1B2F1-B062-85CC-D0C1-E62E114F5CB7}"/>
              </a:ext>
            </a:extLst>
          </p:cNvPr>
          <p:cNvSpPr txBox="1"/>
          <p:nvPr/>
        </p:nvSpPr>
        <p:spPr>
          <a:xfrm>
            <a:off x="6245312" y="5113936"/>
            <a:ext cx="25214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effectLst/>
                <a:latin typeface="Syn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sqlmap</a:t>
            </a:r>
            <a:r>
              <a:rPr lang="en-US" sz="1600" dirty="0">
                <a:solidFill>
                  <a:schemeClr val="bg1"/>
                </a:solidFill>
                <a:effectLst/>
                <a:latin typeface="Syn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-r req_entries.txt --</a:t>
            </a:r>
            <a:r>
              <a:rPr lang="en-US" sz="1600" dirty="0" err="1">
                <a:solidFill>
                  <a:schemeClr val="bg1"/>
                </a:solidFill>
                <a:effectLst/>
                <a:latin typeface="Syn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dbms</a:t>
            </a:r>
            <a:r>
              <a:rPr lang="en-US" sz="1600" dirty="0">
                <a:solidFill>
                  <a:schemeClr val="bg1"/>
                </a:solidFill>
                <a:effectLst/>
                <a:latin typeface="Syn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600" dirty="0" err="1">
                <a:solidFill>
                  <a:schemeClr val="bg1"/>
                </a:solidFill>
                <a:effectLst/>
                <a:latin typeface="Syn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sqlite</a:t>
            </a:r>
            <a:r>
              <a:rPr lang="en-US" sz="1600" dirty="0">
                <a:solidFill>
                  <a:schemeClr val="bg1"/>
                </a:solidFill>
                <a:effectLst/>
                <a:latin typeface="Syn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--level=2 --batch --tables</a:t>
            </a:r>
            <a:endParaRPr lang="en-US" sz="1600" dirty="0">
              <a:solidFill>
                <a:schemeClr val="bg1"/>
              </a:solidFill>
              <a:latin typeface="Sy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157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398</Words>
  <Application>Microsoft Office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Aptos Display</vt:lpstr>
      <vt:lpstr>Arial</vt:lpstr>
      <vt:lpstr>Consolas</vt:lpstr>
      <vt:lpstr>Rockwell Extra Bold</vt:lpstr>
      <vt:lpstr>Syne</vt:lpstr>
      <vt:lpstr>Syne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SATYA SAI GANESH YERRAMSETTI</dc:creator>
  <cp:lastModifiedBy>SATYA SAI GANESH YERRAMSETTI</cp:lastModifiedBy>
  <cp:revision>6</cp:revision>
  <dcterms:created xsi:type="dcterms:W3CDTF">2025-04-26T01:58:02Z</dcterms:created>
  <dcterms:modified xsi:type="dcterms:W3CDTF">2025-04-26T18:18:53Z</dcterms:modified>
</cp:coreProperties>
</file>